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90" r:id="rId2"/>
    <p:sldId id="263" r:id="rId3"/>
    <p:sldId id="267" r:id="rId4"/>
    <p:sldId id="266" r:id="rId5"/>
    <p:sldId id="271" r:id="rId6"/>
    <p:sldId id="270" r:id="rId7"/>
    <p:sldId id="272" r:id="rId8"/>
    <p:sldId id="273" r:id="rId9"/>
    <p:sldId id="274" r:id="rId10"/>
    <p:sldId id="275" r:id="rId11"/>
    <p:sldId id="282" r:id="rId12"/>
    <p:sldId id="283" r:id="rId13"/>
    <p:sldId id="284" r:id="rId14"/>
    <p:sldId id="285" r:id="rId15"/>
    <p:sldId id="286" r:id="rId16"/>
    <p:sldId id="264" r:id="rId17"/>
    <p:sldId id="265" r:id="rId18"/>
    <p:sldId id="276" r:id="rId19"/>
    <p:sldId id="277" r:id="rId20"/>
    <p:sldId id="278" r:id="rId21"/>
    <p:sldId id="279" r:id="rId22"/>
    <p:sldId id="280" r:id="rId23"/>
    <p:sldId id="281" r:id="rId24"/>
    <p:sldId id="288" r:id="rId25"/>
    <p:sldId id="289" r:id="rId26"/>
    <p:sldId id="291" r:id="rId27"/>
    <p:sldId id="292" r:id="rId28"/>
    <p:sldId id="293" r:id="rId29"/>
    <p:sldId id="256" r:id="rId30"/>
    <p:sldId id="257" r:id="rId31"/>
    <p:sldId id="258" r:id="rId32"/>
    <p:sldId id="259" r:id="rId33"/>
    <p:sldId id="262" r:id="rId34"/>
    <p:sldId id="261" r:id="rId35"/>
    <p:sldId id="26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ere" id="{8DF31196-23CF-44FE-8EE2-B7FA9F8C829C}">
          <p14:sldIdLst>
            <p14:sldId id="290"/>
          </p14:sldIdLst>
        </p14:section>
        <p14:section name="Andreea" id="{552199F8-9007-4DBF-8984-AC260CB6CDAC}">
          <p14:sldIdLst>
            <p14:sldId id="263"/>
            <p14:sldId id="267"/>
            <p14:sldId id="266"/>
            <p14:sldId id="271"/>
            <p14:sldId id="270"/>
            <p14:sldId id="272"/>
            <p14:sldId id="273"/>
            <p14:sldId id="274"/>
            <p14:sldId id="275"/>
          </p14:sldIdLst>
        </p14:section>
        <p14:section name="Bianca" id="{BF72FFCA-35CB-469D-9234-B59A62CD4BE6}">
          <p14:sldIdLst>
            <p14:sldId id="282"/>
            <p14:sldId id="283"/>
            <p14:sldId id="284"/>
            <p14:sldId id="285"/>
            <p14:sldId id="286"/>
            <p14:sldId id="264"/>
            <p14:sldId id="265"/>
          </p14:sldIdLst>
        </p14:section>
        <p14:section name="Alexandra" id="{6FCCC671-4BA1-4E5C-B2F3-C7C05D93C881}">
          <p14:sldIdLst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Roxana" id="{29DAE26D-9219-488B-94E0-925AF0CE6107}">
          <p14:sldIdLst>
            <p14:sldId id="288"/>
            <p14:sldId id="289"/>
            <p14:sldId id="291"/>
            <p14:sldId id="292"/>
            <p14:sldId id="293"/>
          </p14:sldIdLst>
        </p14:section>
        <p14:section name="Sebastian" id="{F2E6290A-F1BF-437E-97C5-04EEC925EEF4}">
          <p14:sldIdLst>
            <p14:sldId id="256"/>
            <p14:sldId id="257"/>
            <p14:sldId id="258"/>
            <p14:sldId id="259"/>
            <p14:sldId id="262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742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E8F9B-F326-4DB0-8647-583764090827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F6C39-34C2-451A-B67F-205DD46ACD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1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Minesweeper is a game that first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appeats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in the 1960’s, it’s purpose is to solve a grid puzzle with minimum information about the board. In the beginning the player is presented with a grid that has hidden squares, in the example below there are 10 hidden mines. The player must work with the information gathered during the play to reach the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7121D-CF0E-464E-8346-0E418063A10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53BABE1C-5A54-67F6-325E-FBEA67F3AE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Echipa 2</a:t>
            </a:r>
          </a:p>
        </p:txBody>
      </p:sp>
    </p:spTree>
    <p:extLst>
      <p:ext uri="{BB962C8B-B14F-4D97-AF65-F5344CB8AC3E}">
        <p14:creationId xmlns:p14="http://schemas.microsoft.com/office/powerpoint/2010/main" val="322864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Minesweeper is a game that first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appeats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in the 1960’s, it’s purpose is to solve a grid puzzle with minimum information about the board. In the beginning the player is presented with a grid that has hidden squares, in the example below there are 10 hidden mines. The player must work with the information gathered during the play to reach the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7121D-CF0E-464E-8346-0E418063A10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53BABE1C-5A54-67F6-325E-FBEA67F3AE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Echipa 2</a:t>
            </a:r>
          </a:p>
        </p:txBody>
      </p:sp>
    </p:spTree>
    <p:extLst>
      <p:ext uri="{BB962C8B-B14F-4D97-AF65-F5344CB8AC3E}">
        <p14:creationId xmlns:p14="http://schemas.microsoft.com/office/powerpoint/2010/main" val="51823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Blank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ftr" idx="11"/>
          </p:nvPr>
        </p:nvSpPr>
        <p:spPr>
          <a:xfrm>
            <a:off x="7702927" y="6587053"/>
            <a:ext cx="1154429" cy="8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5" b="0" i="0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15" name="Google Shape;15;p24"/>
          <p:cNvSpPr txBox="1">
            <a:spLocks noGrp="1"/>
          </p:cNvSpPr>
          <p:nvPr>
            <p:ph type="dt" idx="10"/>
          </p:nvPr>
        </p:nvSpPr>
        <p:spPr>
          <a:xfrm>
            <a:off x="45720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658368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0870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50" b="1" i="0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o-RO"/>
              <a:t>Clic pentru editare stil titlu</a:t>
            </a:r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365801" y="1199707"/>
            <a:ext cx="84123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0" name="Google Shape;20;p25"/>
          <p:cNvSpPr txBox="1">
            <a:spLocks noGrp="1"/>
          </p:cNvSpPr>
          <p:nvPr>
            <p:ph type="ftr" idx="11"/>
          </p:nvPr>
        </p:nvSpPr>
        <p:spPr>
          <a:xfrm>
            <a:off x="7702927" y="6587053"/>
            <a:ext cx="1154429" cy="8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5" b="0" i="0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21" name="Google Shape;21;p25"/>
          <p:cNvSpPr txBox="1">
            <a:spLocks noGrp="1"/>
          </p:cNvSpPr>
          <p:nvPr>
            <p:ph type="dt" idx="10"/>
          </p:nvPr>
        </p:nvSpPr>
        <p:spPr>
          <a:xfrm>
            <a:off x="45720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658368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8551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500579b596_1_66"/>
          <p:cNvSpPr txBox="1">
            <a:spLocks noGrp="1"/>
          </p:cNvSpPr>
          <p:nvPr>
            <p:ph type="sldNum" idx="12"/>
          </p:nvPr>
        </p:nvSpPr>
        <p:spPr>
          <a:xfrm>
            <a:off x="8556784" y="6333137"/>
            <a:ext cx="548700" cy="15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527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50" b="1" i="0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o-RO"/>
              <a:t>Clic pentru editare stil titlu</a:t>
            </a:r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7702927" y="6587053"/>
            <a:ext cx="1154429" cy="8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5" b="0" i="0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45720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29" name="Google Shape;29;p26"/>
          <p:cNvSpPr txBox="1">
            <a:spLocks noGrp="1"/>
          </p:cNvSpPr>
          <p:nvPr>
            <p:ph type="sldNum" idx="12"/>
          </p:nvPr>
        </p:nvSpPr>
        <p:spPr>
          <a:xfrm>
            <a:off x="658368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473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50" b="1" i="0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o-RO"/>
              <a:t>Clic pentru editare stil titlu</a:t>
            </a:r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7702927" y="6587053"/>
            <a:ext cx="1154429" cy="8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5" b="0" i="0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35" name="Google Shape;35;p27"/>
          <p:cNvSpPr txBox="1">
            <a:spLocks noGrp="1"/>
          </p:cNvSpPr>
          <p:nvPr>
            <p:ph type="dt" idx="10"/>
          </p:nvPr>
        </p:nvSpPr>
        <p:spPr>
          <a:xfrm>
            <a:off x="45720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658368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009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o-RO"/>
              <a:t>Clic pentru editare stil titlu</a:t>
            </a:r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ubTitle" idx="1"/>
          </p:nvPr>
        </p:nvSpPr>
        <p:spPr>
          <a:xfrm>
            <a:off x="1371600" y="3840483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ftr" idx="11"/>
          </p:nvPr>
        </p:nvSpPr>
        <p:spPr>
          <a:xfrm>
            <a:off x="7702927" y="6587053"/>
            <a:ext cx="1154429" cy="8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5" b="0" i="0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45720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o-RO"/>
          </a:p>
        </p:txBody>
      </p:sp>
      <p:sp>
        <p:nvSpPr>
          <p:cNvPr id="42" name="Google Shape;42;p28"/>
          <p:cNvSpPr txBox="1">
            <a:spLocks noGrp="1"/>
          </p:cNvSpPr>
          <p:nvPr>
            <p:ph type="sldNum" idx="12"/>
          </p:nvPr>
        </p:nvSpPr>
        <p:spPr>
          <a:xfrm>
            <a:off x="658368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260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5424414e74_0_104"/>
          <p:cNvSpPr txBox="1">
            <a:spLocks noGrp="1"/>
          </p:cNvSpPr>
          <p:nvPr>
            <p:ph type="title"/>
          </p:nvPr>
        </p:nvSpPr>
        <p:spPr>
          <a:xfrm>
            <a:off x="503380" y="1284407"/>
            <a:ext cx="8328900" cy="33855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o-RO"/>
              <a:t>Clic pentru editare stil titlu</a:t>
            </a:r>
            <a:endParaRPr/>
          </a:p>
        </p:txBody>
      </p:sp>
      <p:sp>
        <p:nvSpPr>
          <p:cNvPr id="45" name="Google Shape;45;g15424414e74_0_104"/>
          <p:cNvSpPr txBox="1">
            <a:spLocks noGrp="1"/>
          </p:cNvSpPr>
          <p:nvPr>
            <p:ph type="body" idx="1"/>
          </p:nvPr>
        </p:nvSpPr>
        <p:spPr>
          <a:xfrm>
            <a:off x="503379" y="2158583"/>
            <a:ext cx="62337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342900" lvl="0" indent="-171450" rtl="0">
              <a:spcBef>
                <a:spcPts val="0"/>
              </a:spcBef>
              <a:spcAft>
                <a:spcPts val="0"/>
              </a:spcAft>
              <a:buClr>
                <a:srgbClr val="9225A5"/>
              </a:buClr>
              <a:buSzPts val="1400"/>
              <a:buNone/>
              <a:defRPr/>
            </a:lvl1pPr>
            <a:lvl2pPr marL="685800" lvl="1" indent="-17145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6" name="Google Shape;46;g15424414e74_0_104"/>
          <p:cNvSpPr txBox="1">
            <a:spLocks noGrp="1"/>
          </p:cNvSpPr>
          <p:nvPr>
            <p:ph type="sldNum" idx="12"/>
          </p:nvPr>
        </p:nvSpPr>
        <p:spPr>
          <a:xfrm>
            <a:off x="8472458" y="6217625"/>
            <a:ext cx="548700" cy="20774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7" name="Google Shape;47;g15424414e74_0_104"/>
          <p:cNvSpPr/>
          <p:nvPr/>
        </p:nvSpPr>
        <p:spPr>
          <a:xfrm>
            <a:off x="6854904" y="0"/>
            <a:ext cx="2291400" cy="6858000"/>
          </a:xfrm>
          <a:prstGeom prst="rect">
            <a:avLst/>
          </a:prstGeom>
          <a:solidFill>
            <a:srgbClr val="8F3985">
              <a:alpha val="89800"/>
            </a:srgbClr>
          </a:solidFill>
          <a:ln>
            <a:noFill/>
          </a:ln>
        </p:spPr>
        <p:txBody>
          <a:bodyPr spcFirstLastPara="1" wrap="square" lIns="54656" tIns="54656" rIns="54656" bIns="54656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9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338554"/>
          </a:xfrm>
        </p:spPr>
        <p:txBody>
          <a:bodyPr/>
          <a:lstStyle/>
          <a:p>
            <a:r>
              <a:rPr lang="ro-RO"/>
              <a:t>Clic pentru editare stil titlu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2769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852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24649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24649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53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23"/>
          <p:cNvSpPr/>
          <p:nvPr/>
        </p:nvSpPr>
        <p:spPr>
          <a:xfrm>
            <a:off x="0" y="0"/>
            <a:ext cx="9144000" cy="894080"/>
          </a:xfrm>
          <a:custGeom>
            <a:avLst/>
            <a:gdLst/>
            <a:ahLst/>
            <a:cxnLst/>
            <a:rect l="l" t="t" r="r" b="b"/>
            <a:pathLst>
              <a:path w="9144000" h="670560" extrusionOk="0">
                <a:moveTo>
                  <a:pt x="9143999" y="670199"/>
                </a:moveTo>
                <a:lnTo>
                  <a:pt x="0" y="6701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70199"/>
                </a:lnTo>
                <a:close/>
              </a:path>
            </a:pathLst>
          </a:custGeom>
          <a:solidFill>
            <a:srgbClr val="536EE7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3"/>
          <p:cNvSpPr txBox="1">
            <a:spLocks noGrp="1"/>
          </p:cNvSpPr>
          <p:nvPr>
            <p:ph type="title"/>
          </p:nvPr>
        </p:nvSpPr>
        <p:spPr>
          <a:xfrm>
            <a:off x="285326" y="159664"/>
            <a:ext cx="857334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body" idx="1"/>
          </p:nvPr>
        </p:nvSpPr>
        <p:spPr>
          <a:xfrm>
            <a:off x="365801" y="1199707"/>
            <a:ext cx="84123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ftr" idx="11"/>
          </p:nvPr>
        </p:nvSpPr>
        <p:spPr>
          <a:xfrm>
            <a:off x="7702927" y="6587053"/>
            <a:ext cx="1154429" cy="8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5" b="0" i="0" u="none" strike="noStrike" cap="none">
                <a:solidFill>
                  <a:srgbClr val="EEEEE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o-RO"/>
          </a:p>
        </p:txBody>
      </p:sp>
      <p:sp>
        <p:nvSpPr>
          <p:cNvPr id="11" name="Google Shape;11;p23"/>
          <p:cNvSpPr txBox="1">
            <a:spLocks noGrp="1"/>
          </p:cNvSpPr>
          <p:nvPr>
            <p:ph type="dt" idx="10"/>
          </p:nvPr>
        </p:nvSpPr>
        <p:spPr>
          <a:xfrm>
            <a:off x="45720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o-RO"/>
          </a:p>
        </p:txBody>
      </p:sp>
      <p:sp>
        <p:nvSpPr>
          <p:cNvPr id="12" name="Google Shape;12;p23"/>
          <p:cNvSpPr txBox="1">
            <a:spLocks noGrp="1"/>
          </p:cNvSpPr>
          <p:nvPr>
            <p:ph type="sldNum" idx="12"/>
          </p:nvPr>
        </p:nvSpPr>
        <p:spPr>
          <a:xfrm>
            <a:off x="6583680" y="6377943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07383E0-14D8-409A-8AD3-2B3817141EC0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261371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sdlee94/Minesweeper-AI-Reinforcement-Learning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44D5DC19-35DD-37B1-581E-CBD0B9DD1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28" y="1365659"/>
            <a:ext cx="7921545" cy="505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2A350C-BA38-27FD-3ABC-934A467E8494}"/>
              </a:ext>
            </a:extLst>
          </p:cNvPr>
          <p:cNvSpPr txBox="1">
            <a:spLocks/>
          </p:cNvSpPr>
          <p:nvPr/>
        </p:nvSpPr>
        <p:spPr>
          <a:xfrm>
            <a:off x="685800" y="2130426"/>
            <a:ext cx="7772400" cy="7386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2400" b="1" dirty="0">
                <a:solidFill>
                  <a:schemeClr val="tx1"/>
                </a:solidFill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MinesweepeRL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DB72D5-220B-E4A3-F3A2-86C5214E27B6}"/>
              </a:ext>
            </a:extLst>
          </p:cNvPr>
          <p:cNvSpPr txBox="1"/>
          <p:nvPr/>
        </p:nvSpPr>
        <p:spPr>
          <a:xfrm>
            <a:off x="1197204" y="3242821"/>
            <a:ext cx="40605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SzPct val="130000"/>
              <a:buBlip>
                <a:blip r:embed="rId3"/>
              </a:buBlip>
            </a:pPr>
            <a:r>
              <a:rPr lang="ro-RO" dirty="0"/>
              <a:t>Zăvoiu Andreea - 352</a:t>
            </a:r>
          </a:p>
          <a:p>
            <a:pPr marL="285750" indent="-285750">
              <a:lnSpc>
                <a:spcPct val="200000"/>
              </a:lnSpc>
              <a:buSzPct val="130000"/>
              <a:buBlip>
                <a:blip r:embed="rId3"/>
              </a:buBlip>
            </a:pPr>
            <a:r>
              <a:rPr lang="ro-RO" dirty="0"/>
              <a:t>Voicu Bianca - 35</a:t>
            </a:r>
            <a:r>
              <a:rPr lang="en-US" dirty="0"/>
              <a:t>2</a:t>
            </a:r>
            <a:endParaRPr lang="ro-RO" dirty="0"/>
          </a:p>
          <a:p>
            <a:pPr marL="285750" indent="-285750">
              <a:lnSpc>
                <a:spcPct val="200000"/>
              </a:lnSpc>
              <a:buSzPct val="130000"/>
              <a:buBlip>
                <a:blip r:embed="rId3"/>
              </a:buBlip>
            </a:pPr>
            <a:r>
              <a:rPr lang="ro-RO" dirty="0"/>
              <a:t>Dănilă Alexandra - 352</a:t>
            </a:r>
          </a:p>
          <a:p>
            <a:pPr marL="285750" indent="-285750">
              <a:lnSpc>
                <a:spcPct val="200000"/>
              </a:lnSpc>
              <a:buSzPct val="130000"/>
              <a:buBlip>
                <a:blip r:embed="rId3"/>
              </a:buBlip>
            </a:pPr>
            <a:r>
              <a:rPr lang="ro-RO" dirty="0"/>
              <a:t>Tache Roxana - 333</a:t>
            </a:r>
          </a:p>
          <a:p>
            <a:pPr marL="285750" indent="-285750">
              <a:lnSpc>
                <a:spcPct val="200000"/>
              </a:lnSpc>
              <a:buSzPct val="130000"/>
              <a:buBlip>
                <a:blip r:embed="rId3"/>
              </a:buBlip>
            </a:pPr>
            <a:r>
              <a:rPr lang="ro-RO" dirty="0"/>
              <a:t>Ene Sebastian - 352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E962FC0-B69B-42C5-7E4B-95CC3D28A8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242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Conclusions paper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99" y="1219200"/>
            <a:ext cx="8412399" cy="249299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ro-RO" dirty="0"/>
              <a:t>DRL for </a:t>
            </a:r>
            <a:r>
              <a:rPr lang="en-US" dirty="0"/>
              <a:t>Game AI </a:t>
            </a:r>
            <a:r>
              <a:rPr lang="ro-RO" dirty="0"/>
              <a:t>(both challenging and promising)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Recent progress</a:t>
            </a:r>
            <a:r>
              <a:rPr lang="ro-RO" dirty="0"/>
              <a:t> </a:t>
            </a:r>
            <a:r>
              <a:rPr lang="ro-RO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development of AI research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These DRL agents:  human-level or super-human performance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In various games, 2D perfect information to 3D imperfect information,</a:t>
            </a:r>
          </a:p>
          <a:p>
            <a:r>
              <a:rPr lang="en-US" dirty="0"/>
              <a:t>			</a:t>
            </a:r>
          </a:p>
          <a:p>
            <a:r>
              <a:rPr lang="en-US" u="sng" dirty="0"/>
              <a:t>Problems with DRL: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especially in 3D imperfect information multi-agent video game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requirements of more efficient and robust DRL techniques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needs of novel frameworks to be implemented in complex environments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2838" y="3800048"/>
            <a:ext cx="4458322" cy="3057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21AB472-9AE7-CA7A-66FB-B60F200E0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20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7328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Reinforcement Learning For Constraint Satisfaction Game Agents</a:t>
            </a:r>
            <a:b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15-Puzzle, 2048, and Sudoku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553998"/>
          </a:xfrm>
        </p:spPr>
        <p:txBody>
          <a:bodyPr/>
          <a:lstStyle/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Anav Mehta </a:t>
            </a:r>
          </a:p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Cupertino, CA, USA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DB9981-3B38-6486-8131-5F9941DC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C9A686F6-4028-E646-ECCF-93351AB37E58}"/>
              </a:ext>
            </a:extLst>
          </p:cNvPr>
          <p:cNvSpPr txBox="1">
            <a:spLocks/>
          </p:cNvSpPr>
          <p:nvPr/>
        </p:nvSpPr>
        <p:spPr>
          <a:xfrm>
            <a:off x="1371600" y="6377943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o-RO" kern="0" dirty="0"/>
              <a:t>Voicu Bianca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150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 puzzle - Wiktiona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0" y="914400"/>
            <a:ext cx="2856690" cy="28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</p:spPr>
        <p:txBody>
          <a:bodyPr/>
          <a:lstStyle/>
          <a:p>
            <a:r>
              <a:rPr lang="en-US" sz="16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15-puzzle, 2048, Sudoku</a:t>
            </a:r>
          </a:p>
        </p:txBody>
      </p:sp>
      <p:pic>
        <p:nvPicPr>
          <p:cNvPr id="7" name="Picture 4" descr="File:2048 Screenshot.png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498" y="914400"/>
            <a:ext cx="3048000" cy="305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udoku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92687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0600" y="38100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15 Puzzle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3967962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2048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6200" y="3352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Sudoku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4C63682-9238-6548-6EF0-C8D6B337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8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RL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201" y="914400"/>
            <a:ext cx="8702000" cy="1231106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optimum &lt;-- </a:t>
            </a: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agent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experience 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a,r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Rewards: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sparse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NA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policy gradients</a:t>
            </a:r>
          </a:p>
          <a:p>
            <a:pPr algn="just">
              <a:buFont typeface="Wingdings"/>
              <a:buChar char="à"/>
            </a:pPr>
            <a:r>
              <a:rPr lang="en-US" sz="2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q-learning methods</a:t>
            </a:r>
          </a:p>
          <a:p>
            <a:pPr algn="just">
              <a:buFont typeface="Wingdings"/>
              <a:buChar char="à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 DQN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/>
          <a:srcRect t="25848"/>
          <a:stretch/>
        </p:blipFill>
        <p:spPr bwMode="auto">
          <a:xfrm>
            <a:off x="1828800" y="2514600"/>
            <a:ext cx="5334000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68C41F8-FB0B-096C-6795-1A29EE338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3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Experiments and Results – 15 Puzzle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801" y="1066800"/>
            <a:ext cx="8412399" cy="2154436"/>
          </a:xfrm>
        </p:spPr>
        <p:txBody>
          <a:bodyPr numCol="1"/>
          <a:lstStyle/>
          <a:p>
            <a:pPr marL="228600" indent="0"/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Algorithm: Q-value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iteration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  <a:p>
            <a:pPr marL="228600" indent="0"/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hyperparameters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are: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learning_rate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𝛼 (set to 0.5)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discount_factor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𝛾 (set to 0.7)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epsilon-greedy 𝜖 (set to 0.1)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episodes (set to 1,000,000)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3030"/>
          <a:stretch/>
        </p:blipFill>
        <p:spPr>
          <a:xfrm>
            <a:off x="152400" y="3429000"/>
            <a:ext cx="8839200" cy="3060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0" y="1676400"/>
            <a:ext cx="48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Win rates according to difficulty: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low shuffle games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100% win rate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medium shuffle games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43% win rate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high shuffle games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22% win rate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E0655F-C681-CF93-EA45-635DFBFE54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19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Experiments and Results - 2048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1" y="1066800"/>
            <a:ext cx="8625800" cy="2492990"/>
          </a:xfrm>
        </p:spPr>
        <p:txBody>
          <a:bodyPr/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DQL algorithm suits well 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hyperparameters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are: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learning_rate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𝛼 (set initially to 0.0005, </a:t>
            </a:r>
          </a:p>
          <a:p>
            <a:pPr marL="228600" indent="0"/>
            <a:r>
              <a:rPr lang="en-US" dirty="0">
                <a:latin typeface="Times New Roman" pitchFamily="18" charset="0"/>
                <a:cs typeface="Times New Roman" pitchFamily="18" charset="0"/>
              </a:rPr>
              <a:t> then 0.9* 𝛼)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discount_factor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𝛾 (set to 0.9)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epsilon_greedy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𝜖 (set to 0.9 and decreased </a:t>
            </a:r>
          </a:p>
          <a:p>
            <a:pPr marL="228600" indent="0"/>
            <a:r>
              <a:rPr lang="en-US" dirty="0">
                <a:latin typeface="Times New Roman" pitchFamily="18" charset="0"/>
                <a:cs typeface="Times New Roman" pitchFamily="18" charset="0"/>
              </a:rPr>
              <a:t>every 2500 iterations by 99.5%)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episodes (set to 200000)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buffer_Q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the experience buffer replay size (set to 100,000)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114800"/>
            <a:ext cx="8839200" cy="2624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1377077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Win rates per stages of the game: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1024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100% win rate (50,000 epochs 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2048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40% win rate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4096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0.05% win rate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8192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0.01% win rate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16384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0.004% win rate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1FCD34-142B-84E2-B5DB-9DA818897E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397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Experiments and Results - Sudoku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534400" cy="3046988"/>
          </a:xfrm>
        </p:spPr>
        <p:txBody>
          <a:bodyPr/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DQN here too</a:t>
            </a:r>
          </a:p>
          <a:p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hyperparameters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are: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learning_rate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𝛼 (starts at 0.001 and decreases </a:t>
            </a:r>
          </a:p>
          <a:p>
            <a:pPr marL="228600" indent="0"/>
            <a:r>
              <a:rPr lang="en-US" dirty="0">
                <a:latin typeface="Times New Roman" pitchFamily="18" charset="0"/>
                <a:cs typeface="Times New Roman" pitchFamily="18" charset="0"/>
              </a:rPr>
              <a:t>by 1/10 and by 1/50)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discount_factor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𝛾 (set to 0.0)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epsilon_greedy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𝜖 (annealed from 1 to 0.1 over </a:t>
            </a:r>
          </a:p>
          <a:p>
            <a:pPr marL="228600" indent="0"/>
            <a:r>
              <a:rPr lang="en-US" dirty="0">
                <a:latin typeface="Times New Roman" pitchFamily="18" charset="0"/>
                <a:cs typeface="Times New Roman" pitchFamily="18" charset="0"/>
              </a:rPr>
              <a:t>300,000 iterations)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episodes (set to 300,000) </a:t>
            </a:r>
          </a:p>
          <a:p>
            <a:pPr marL="5143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buffer_Q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the experience buffer replay size (set to 100,000).  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3810000"/>
            <a:ext cx="89154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7800" y="1524000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Win rates according to difficulty: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easy games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7% win rate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medium games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2.1% win rate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hard games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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1.2%  win rate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DDFC25-ECC8-5564-CA40-8A0930049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653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  <a:r>
              <a:rPr lang="ro-RO" dirty="0">
                <a:solidFill>
                  <a:schemeClr val="bg1"/>
                </a:solidFill>
              </a:rPr>
              <a:t> paper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199705"/>
            <a:ext cx="8778200" cy="2154436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Q-learning and DQL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15-Puzzle, 2048, and Sudoku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unique contribution is in choosing the reward structure, state representation, and formulation of the DQN. 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Sudoku, high shuffle 15-Puzzle not high win rates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hyper-parameters were determined heuristically (extensive networks, loss is noisy)</a:t>
            </a:r>
          </a:p>
        </p:txBody>
      </p:sp>
      <p:pic>
        <p:nvPicPr>
          <p:cNvPr id="1026" name="Picture 2" descr="Reinforcement Learning: A Deep Dive | Toptal®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76600"/>
            <a:ext cx="6248400" cy="326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FDF3F7-ADD2-EE5A-9D67-E816FDF691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2403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685800" y="2455071"/>
            <a:ext cx="7772400" cy="1107996"/>
          </a:xfrm>
        </p:spPr>
        <p:txBody>
          <a:bodyPr/>
          <a:lstStyle/>
          <a:p>
            <a:pPr algn="ctr"/>
            <a:r>
              <a:rPr lang="ro-RO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Multi</a:t>
            </a: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o-RO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Armed</a:t>
            </a: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o-RO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bandits</a:t>
            </a: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ro-RO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Minesweeper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Profiting</a:t>
            </a: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o-RO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o-RO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Exploration</a:t>
            </a: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o-RO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exploitation</a:t>
            </a: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o-RO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strategy</a:t>
            </a:r>
            <a:endParaRPr lang="ro-RO" sz="2400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553998"/>
          </a:xfrm>
        </p:spPr>
        <p:txBody>
          <a:bodyPr/>
          <a:lstStyle/>
          <a:p>
            <a:r>
              <a:rPr lang="ro-RO" dirty="0"/>
              <a:t>Igor Q. </a:t>
            </a:r>
            <a:r>
              <a:rPr lang="ro-RO" dirty="0" err="1"/>
              <a:t>Lordeiro</a:t>
            </a:r>
            <a:r>
              <a:rPr lang="ro-RO" dirty="0"/>
              <a:t>, Diego B. </a:t>
            </a:r>
            <a:r>
              <a:rPr lang="ro-RO" dirty="0" err="1"/>
              <a:t>Haddad</a:t>
            </a:r>
            <a:r>
              <a:rPr lang="ro-RO" dirty="0"/>
              <a:t>, IEEE </a:t>
            </a:r>
            <a:r>
              <a:rPr lang="ro-RO" dirty="0" err="1"/>
              <a:t>member</a:t>
            </a:r>
            <a:r>
              <a:rPr lang="ro-RO" dirty="0"/>
              <a:t>, </a:t>
            </a:r>
            <a:r>
              <a:rPr lang="ro-RO" dirty="0" err="1"/>
              <a:t>and</a:t>
            </a:r>
            <a:r>
              <a:rPr lang="ro-RO" dirty="0"/>
              <a:t> Douglas O. </a:t>
            </a:r>
            <a:r>
              <a:rPr lang="ro-RO" dirty="0" err="1"/>
              <a:t>Cardoso</a:t>
            </a:r>
            <a:r>
              <a:rPr lang="ro-RO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9F11F91-4A4D-EC20-25B1-94E463D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E3EAB2E4-5A55-1107-9998-B447D02C66BB}"/>
              </a:ext>
            </a:extLst>
          </p:cNvPr>
          <p:cNvSpPr txBox="1">
            <a:spLocks/>
          </p:cNvSpPr>
          <p:nvPr/>
        </p:nvSpPr>
        <p:spPr>
          <a:xfrm>
            <a:off x="1371600" y="6343317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o-RO" kern="0" dirty="0"/>
              <a:t>Dănilă Alexandra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064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/>
          <p:cNvSpPr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</p:spPr>
        <p:txBody>
          <a:bodyPr/>
          <a:lstStyle/>
          <a:p>
            <a:r>
              <a:rPr lang="ro-RO" sz="165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Minesweeper</a:t>
            </a:r>
            <a:endParaRPr lang="ro-RO" sz="165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stituent conținut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63731" y="2484761"/>
                <a:ext cx="4630783" cy="2708434"/>
              </a:xfrm>
            </p:spPr>
            <p:txBody>
              <a:bodyPr/>
              <a:lstStyle/>
              <a:p>
                <a:pPr marL="385763" indent="-214313">
                  <a:buFont typeface="Wingdings" panose="05000000000000000000" pitchFamily="2" charset="2"/>
                  <a:buChar char="Ø"/>
                </a:pPr>
                <a:r>
                  <a:rPr lang="ro-RO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Minesweeper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single-player game</a:t>
                </a:r>
                <a:r>
                  <a:rPr lang="ro-RO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0"/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5763" indent="-214313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uses a board with 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 tiles, which has k mines that are randomly placed on the board after the always-safe first click.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5763" indent="-214313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purpose of the game is to find all of the tiles without any mine.</a:t>
                </a:r>
              </a:p>
              <a:p>
                <a:endParaRPr lang="ro-RO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5763" indent="-214313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theory of computation has placed the solution for this game in NP-completeness</a:t>
                </a:r>
                <a:endParaRPr lang="ro-RO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Substituent conținut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3731" y="2484761"/>
                <a:ext cx="4630783" cy="2708434"/>
              </a:xfrm>
              <a:blipFill>
                <a:blip r:embed="rId2" cstate="print"/>
                <a:stretch>
                  <a:fillRect t="-2477" r="-1842" b="-360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ubstituent conținut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62" y="1129029"/>
            <a:ext cx="1606518" cy="199667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FF7005A-3EE8-DEC8-CAF2-399BE4E7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xmlns="" id="{3502FBE2-3518-8B01-8140-831D0BF53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8CE8D5-4218-DE94-170C-25BC6EA7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064" y="2484761"/>
            <a:ext cx="2009947" cy="36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7386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Deep Reinforcement Learning in Video Games</a:t>
            </a:r>
            <a:b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6999"/>
          </a:xfrm>
        </p:spPr>
        <p:txBody>
          <a:bodyPr/>
          <a:lstStyle/>
          <a:p>
            <a:r>
              <a:rPr lang="en-US" dirty="0"/>
              <a:t>Kun Shao, </a:t>
            </a:r>
            <a:r>
              <a:rPr lang="en-US" dirty="0" err="1"/>
              <a:t>Zhentao</a:t>
            </a:r>
            <a:r>
              <a:rPr lang="en-US" dirty="0"/>
              <a:t> Tang, </a:t>
            </a:r>
            <a:r>
              <a:rPr lang="en-US" dirty="0" err="1"/>
              <a:t>Yuanheng</a:t>
            </a:r>
            <a:r>
              <a:rPr lang="en-US" dirty="0"/>
              <a:t> Zhu, </a:t>
            </a:r>
            <a:r>
              <a:rPr lang="en-US" dirty="0" err="1"/>
              <a:t>Nannan</a:t>
            </a:r>
            <a:r>
              <a:rPr lang="en-US" dirty="0"/>
              <a:t> Li, </a:t>
            </a:r>
            <a:r>
              <a:rPr lang="en-US" dirty="0" err="1"/>
              <a:t>Dongbin</a:t>
            </a:r>
            <a:r>
              <a:rPr lang="en-US" dirty="0"/>
              <a:t> Zhao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97D9D-B7A5-AC77-8C5E-A00E2F4C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1DCE06A1-D613-22DC-5D4B-8A09983F55EC}"/>
              </a:ext>
            </a:extLst>
          </p:cNvPr>
          <p:cNvSpPr txBox="1">
            <a:spLocks/>
          </p:cNvSpPr>
          <p:nvPr/>
        </p:nvSpPr>
        <p:spPr>
          <a:xfrm>
            <a:off x="1371600" y="6343317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Z</a:t>
            </a:r>
            <a:r>
              <a:rPr lang="ro-RO" kern="0" dirty="0"/>
              <a:t>ăvoiu Andreea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008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</p:spPr>
        <p:txBody>
          <a:bodyPr/>
          <a:lstStyle/>
          <a:p>
            <a:r>
              <a:rPr lang="ro-RO" sz="165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Approach</a:t>
            </a:r>
            <a:r>
              <a:rPr lang="ro-RO" sz="16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o-RO" sz="165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ro-RO" sz="16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model </a:t>
            </a:r>
            <a:r>
              <a:rPr lang="ro-RO" sz="165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choice</a:t>
            </a:r>
            <a:endParaRPr lang="ro-RO" sz="165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stituent conținut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02676" y="2007193"/>
                <a:ext cx="5359138" cy="3447098"/>
              </a:xfrm>
            </p:spPr>
            <p:txBody>
              <a:bodyPr/>
              <a:lstStyle/>
              <a:p>
                <a:pPr marL="385763" indent="-214313" algn="just"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Minesweeper can be treated as a Markov decision problem (MDP)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4-tuple (S, A, p, r) with:</a:t>
                </a:r>
              </a:p>
              <a:p>
                <a:pPr algn="just"/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= the set of board configurations</a:t>
                </a:r>
              </a:p>
              <a:p>
                <a:pPr algn="just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all the unvisited or unmarked tiles (it constantly changes)</a:t>
                </a:r>
              </a:p>
              <a:p>
                <a:pPr algn="just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: S x S x A → { 0, 1 }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→{ 0, 1 }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;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−1, 1 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5763" indent="-214313" algn="just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Minesweeper does not have a scoring system, therefore the reward function will evaluate the chances of an action to be safe.</a:t>
                </a:r>
              </a:p>
            </p:txBody>
          </p:sp>
        </mc:Choice>
        <mc:Fallback xmlns="">
          <p:sp>
            <p:nvSpPr>
              <p:cNvPr id="3" name="Substituent conținut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2676" y="2007193"/>
                <a:ext cx="5359138" cy="3447098"/>
              </a:xfrm>
              <a:blipFill>
                <a:blip r:embed="rId2" cstate="print"/>
                <a:stretch>
                  <a:fillRect t="-1767" r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ubstituent conținut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4" r="19183"/>
          <a:stretch/>
        </p:blipFill>
        <p:spPr>
          <a:xfrm>
            <a:off x="5783345" y="1746803"/>
            <a:ext cx="3157979" cy="13427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Substituent conținut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10" y="3476099"/>
            <a:ext cx="1978192" cy="19781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990EB3-8E95-34FE-2011-07D5AF52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70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250612" y="219352"/>
            <a:ext cx="8573349" cy="253916"/>
          </a:xfrm>
        </p:spPr>
        <p:txBody>
          <a:bodyPr/>
          <a:lstStyle/>
          <a:p>
            <a:r>
              <a:rPr lang="en-US" sz="16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MDP and Exploration – exploitation strategy</a:t>
            </a:r>
            <a:endParaRPr lang="ro-RO" sz="1650" dirty="0">
              <a:solidFill>
                <a:schemeClr val="bg1"/>
              </a:solidFill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320041" y="2553791"/>
            <a:ext cx="8503920" cy="1931298"/>
          </a:xfrm>
        </p:spPr>
        <p:txBody>
          <a:bodyPr/>
          <a:lstStyle/>
          <a:p>
            <a:pPr marL="385763" indent="-214313" algn="just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exploration-exploitation trade-off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tension between choosing actions that maximize the expected reward based on current knowledge (exploitation), and actions that gather information to improve future decisions (exploration)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5763" indent="-214313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explained MDP, exploration happens inevitably by always changing A.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5763" indent="-214313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is enforced by exploration.</a:t>
            </a:r>
          </a:p>
          <a:p>
            <a:pPr algn="just"/>
            <a:endParaRPr lang="ro-RO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2888CF-F5BC-1A5C-781C-440C5CB3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782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</p:spPr>
        <p:txBody>
          <a:bodyPr/>
          <a:lstStyle/>
          <a:p>
            <a:r>
              <a:rPr lang="en-US" sz="16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Multi-armed bandits; Experimental evaluation</a:t>
            </a:r>
            <a:endParaRPr lang="ro-RO" sz="165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89306" y="3542212"/>
            <a:ext cx="3917965" cy="2764427"/>
          </a:xfrm>
          <a:prstGeom prst="rect">
            <a:avLst/>
          </a:prstGeom>
        </p:spPr>
      </p:pic>
      <p:pic>
        <p:nvPicPr>
          <p:cNvPr id="6" name="Substituent conținut 5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07439" y="3542211"/>
            <a:ext cx="3510597" cy="2764427"/>
          </a:xfrm>
          <a:prstGeom prst="rect">
            <a:avLst/>
          </a:prstGeom>
        </p:spPr>
      </p:pic>
      <p:grpSp>
        <p:nvGrpSpPr>
          <p:cNvPr id="14" name="Grupare 13"/>
          <p:cNvGrpSpPr/>
          <p:nvPr/>
        </p:nvGrpSpPr>
        <p:grpSpPr>
          <a:xfrm>
            <a:off x="-593889" y="1287779"/>
            <a:ext cx="3558069" cy="1159462"/>
            <a:chOff x="-509292" y="1019386"/>
            <a:chExt cx="4650629" cy="1137206"/>
          </a:xfrm>
        </p:grpSpPr>
        <p:sp>
          <p:nvSpPr>
            <p:cNvPr id="8" name="Substituent conținut 2"/>
            <p:cNvSpPr txBox="1">
              <a:spLocks/>
            </p:cNvSpPr>
            <p:nvPr/>
          </p:nvSpPr>
          <p:spPr>
            <a:xfrm>
              <a:off x="-509292" y="1452479"/>
              <a:ext cx="4156891" cy="482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2286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2286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2286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2286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2286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2286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2286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2286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/>
              <a:r>
                <a:rPr lang="en-US"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Multi-armed bandits </a:t>
              </a:r>
            </a:p>
            <a:p>
              <a:pPr algn="ctr"/>
              <a:r>
                <a:rPr lang="en-US"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algorithms</a:t>
              </a:r>
            </a:p>
          </p:txBody>
        </p:sp>
        <p:cxnSp>
          <p:nvCxnSpPr>
            <p:cNvPr id="10" name="Conector drept cu săgeată 9"/>
            <p:cNvCxnSpPr>
              <a:cxnSpLocks/>
            </p:cNvCxnSpPr>
            <p:nvPr/>
          </p:nvCxnSpPr>
          <p:spPr>
            <a:xfrm flipV="1">
              <a:off x="2979356" y="1019386"/>
              <a:ext cx="1072343" cy="600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rept cu săgeată 10"/>
            <p:cNvCxnSpPr>
              <a:cxnSpLocks/>
            </p:cNvCxnSpPr>
            <p:nvPr/>
          </p:nvCxnSpPr>
          <p:spPr>
            <a:xfrm>
              <a:off x="2979356" y="1619776"/>
              <a:ext cx="1161981" cy="5368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ubstituent conținut 2"/>
          <p:cNvSpPr txBox="1">
            <a:spLocks/>
          </p:cNvSpPr>
          <p:nvPr/>
        </p:nvSpPr>
        <p:spPr>
          <a:xfrm>
            <a:off x="2721561" y="1146492"/>
            <a:ext cx="61371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agent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alculate a confidence bound for each arm based on past observations, and choose the arm with the highest upper confidence bound, which balances exploitation and exploration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stituent conținut 2"/>
          <p:cNvSpPr txBox="1">
            <a:spLocks/>
          </p:cNvSpPr>
          <p:nvPr/>
        </p:nvSpPr>
        <p:spPr>
          <a:xfrm>
            <a:off x="2804160" y="2331876"/>
            <a:ext cx="586279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agent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imply choose the arm with the highest expected reward at each round, and only explore the other arms if the expected reward is not clear. Greedy algorithms are purely exploitation-based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CD04F7B-928D-E333-51F0-4BC31054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065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285327" y="238042"/>
            <a:ext cx="8573349" cy="253916"/>
          </a:xfrm>
        </p:spPr>
        <p:txBody>
          <a:bodyPr/>
          <a:lstStyle/>
          <a:p>
            <a:r>
              <a:rPr lang="en-US" sz="16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Conclusions</a:t>
            </a:r>
            <a:r>
              <a:rPr lang="ro-RO" sz="16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paper 3</a:t>
            </a:r>
          </a:p>
        </p:txBody>
      </p:sp>
      <p:pic>
        <p:nvPicPr>
          <p:cNvPr id="8" name="Substituent conținut 7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902666" y="2826565"/>
            <a:ext cx="3642629" cy="2492942"/>
          </a:xfrm>
          <a:prstGeom prst="rect">
            <a:avLst/>
          </a:prstGeom>
        </p:spPr>
      </p:pic>
      <p:pic>
        <p:nvPicPr>
          <p:cNvPr id="9" name="Imagin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2200" y="2823299"/>
            <a:ext cx="2610491" cy="2496207"/>
          </a:xfrm>
          <a:prstGeom prst="rect">
            <a:avLst/>
          </a:prstGeom>
        </p:spPr>
      </p:pic>
      <p:sp>
        <p:nvSpPr>
          <p:cNvPr id="11" name="CasetăText 10"/>
          <p:cNvSpPr txBox="1"/>
          <p:nvPr/>
        </p:nvSpPr>
        <p:spPr>
          <a:xfrm>
            <a:off x="3461658" y="3006090"/>
            <a:ext cx="342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o-RO" sz="1350" dirty="0"/>
          </a:p>
        </p:txBody>
      </p:sp>
      <p:sp>
        <p:nvSpPr>
          <p:cNvPr id="12" name="Substituent conținut 2"/>
          <p:cNvSpPr>
            <a:spLocks noGrp="1"/>
          </p:cNvSpPr>
          <p:nvPr>
            <p:ph sz="half" idx="1"/>
          </p:nvPr>
        </p:nvSpPr>
        <p:spPr>
          <a:xfrm>
            <a:off x="789116" y="5363798"/>
            <a:ext cx="2956657" cy="369332"/>
          </a:xfrm>
        </p:spPr>
        <p:txBody>
          <a:bodyPr/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for win rates for MAB greedy agents</a:t>
            </a:r>
            <a:endParaRPr lang="ro-R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stituent conținut 2"/>
          <p:cNvSpPr>
            <a:spLocks noGrp="1"/>
          </p:cNvSpPr>
          <p:nvPr>
            <p:ph sz="half" idx="1"/>
          </p:nvPr>
        </p:nvSpPr>
        <p:spPr>
          <a:xfrm>
            <a:off x="4902666" y="5392822"/>
            <a:ext cx="3682515" cy="400110"/>
          </a:xfrm>
        </p:spPr>
        <p:txBody>
          <a:bodyPr/>
          <a:lstStyle/>
          <a:p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displaying the win rate of greedy agents</a:t>
            </a:r>
            <a:endParaRPr lang="ro-RO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ubstituent conținut 2"/>
          <p:cNvSpPr>
            <a:spLocks noGrp="1"/>
          </p:cNvSpPr>
          <p:nvPr>
            <p:ph sz="half" idx="1"/>
          </p:nvPr>
        </p:nvSpPr>
        <p:spPr>
          <a:xfrm>
            <a:off x="285327" y="1807279"/>
            <a:ext cx="8396150" cy="492443"/>
          </a:xfrm>
        </p:spPr>
        <p:txBody>
          <a:bodyPr/>
          <a:lstStyle/>
          <a:p>
            <a:pPr marL="385763" indent="-214313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using multi-armed bandits algorithms have resulted into high success rates for beginner-level and can be a prolific perspective for solving the game.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C3CB726-5F96-78CA-00D6-1374C634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128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369332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Training a Minesweeper Solver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553998"/>
          </a:xfrm>
        </p:spPr>
        <p:txBody>
          <a:bodyPr/>
          <a:lstStyle/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Luis Gardea, Griffin Koontz, Ryan Silva</a:t>
            </a:r>
          </a:p>
          <a:p>
            <a:r>
              <a:rPr lang="it-IT" dirty="0">
                <a:latin typeface="Times New Roman" pitchFamily="18" charset="0"/>
                <a:cs typeface="Times New Roman" pitchFamily="18" charset="0"/>
              </a:rPr>
              <a:t>CS 221, Autumn 2015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59DC3B55-FE1C-8966-7EB3-C5D6021D3366}"/>
              </a:ext>
            </a:extLst>
          </p:cNvPr>
          <p:cNvSpPr txBox="1">
            <a:spLocks/>
          </p:cNvSpPr>
          <p:nvPr/>
        </p:nvSpPr>
        <p:spPr>
          <a:xfrm>
            <a:off x="1371600" y="6248400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kern="0" dirty="0">
                <a:latin typeface="Times New Roman" pitchFamily="18" charset="0"/>
                <a:cs typeface="Times New Roman" pitchFamily="18" charset="0"/>
              </a:rPr>
              <a:t>Tache Roxana-Maria 333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CAB2B19-2F4A-65B0-1BCD-11135D17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History of solvers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111733" y="1042533"/>
            <a:ext cx="8077200" cy="3352800"/>
          </a:xfrm>
        </p:spPr>
        <p:txBody>
          <a:bodyPr>
            <a:normAutofit/>
          </a:bodyPr>
          <a:lstStyle/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First solver =&gt; The „obvious” approach </a:t>
            </a:r>
          </a:p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eep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reinforcement learning</a:t>
            </a:r>
            <a:endParaRPr lang="ro-RO" sz="2000" dirty="0">
              <a:latin typeface="Times New Roman" pitchFamily="18" charset="0"/>
              <a:cs typeface="Times New Roman" pitchFamily="18" charset="0"/>
            </a:endParaRPr>
          </a:p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eural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network</a:t>
            </a:r>
            <a:endParaRPr lang="ro-RO" sz="2000" dirty="0">
              <a:latin typeface="Times New Roman" pitchFamily="18" charset="0"/>
              <a:cs typeface="Times New Roman" pitchFamily="18" charset="0"/>
            </a:endParaRPr>
          </a:p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enetic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algorithms, graphical models and</a:t>
            </a: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other learning strategies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9D7C9F8-562D-9A87-D489-C1C90CE2E8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067" y="3077492"/>
            <a:ext cx="2408129" cy="300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9DC6363-222F-95C6-8550-2F2EE844CA24}"/>
              </a:ext>
            </a:extLst>
          </p:cNvPr>
          <p:cNvSpPr txBox="1"/>
          <p:nvPr/>
        </p:nvSpPr>
        <p:spPr>
          <a:xfrm>
            <a:off x="1282831" y="6091737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Unsolved 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829BFB-000A-7CE6-B86C-3CFAAF8FAF5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5668" y="3074419"/>
            <a:ext cx="2209800" cy="3005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EDA4E8-9231-E67B-4378-C6C5FB8C1509}"/>
              </a:ext>
            </a:extLst>
          </p:cNvPr>
          <p:cNvSpPr txBox="1"/>
          <p:nvPr/>
        </p:nvSpPr>
        <p:spPr>
          <a:xfrm>
            <a:off x="5984268" y="6088664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Solved 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3541F99-9FF6-52CD-5E57-22E237715655}"/>
              </a:ext>
            </a:extLst>
          </p:cNvPr>
          <p:cNvSpPr txBox="1"/>
          <p:nvPr/>
        </p:nvSpPr>
        <p:spPr>
          <a:xfrm>
            <a:off x="5715001" y="6559836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 https://minesweeper.online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678CF5AA-0820-BCE2-D3C6-01D3B2FC8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6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Approach to solve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285326" y="1193362"/>
            <a:ext cx="8077200" cy="3352800"/>
          </a:xfrm>
        </p:spPr>
        <p:txBody>
          <a:bodyPr>
            <a:normAutofit/>
          </a:bodyPr>
          <a:lstStyle/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The player cannot lose on the first move</a:t>
            </a:r>
          </a:p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Probability for clear squares</a:t>
            </a:r>
          </a:p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o-RO" sz="2000" dirty="0">
              <a:latin typeface="Times New Roman" pitchFamily="18" charset="0"/>
              <a:cs typeface="Times New Roman" pitchFamily="18" charset="0"/>
            </a:endParaRPr>
          </a:p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o-RO" sz="2000" dirty="0">
              <a:latin typeface="Times New Roman" pitchFamily="18" charset="0"/>
              <a:cs typeface="Times New Roman" pitchFamily="18" charset="0"/>
            </a:endParaRPr>
          </a:p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The board after markings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678CF5AA-0820-BCE2-D3C6-01D3B2FC8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D72F196-EC45-5920-4FEF-C2638FCFBE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663" y="1686217"/>
            <a:ext cx="4063577" cy="1235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452EBE6-BE8C-5EF4-916F-C667A29BB8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6525" y="3771905"/>
            <a:ext cx="2824651" cy="28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3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5CE6D4-5524-F0AC-4BAC-6A55638F221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326" y="1010336"/>
            <a:ext cx="3907445" cy="234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DE3FE0-53BF-B373-DC54-F0257421A9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0219" y="1010336"/>
            <a:ext cx="3535349" cy="2342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6F8D03-48C1-6094-6DC0-7169B47E9EA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9048" y="3949339"/>
            <a:ext cx="4313294" cy="24157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D7B412C-92E2-18D9-D7A9-281E111DC8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20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94856B-A929-5EFD-73E1-68B47731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Results and 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F24468-33E1-C5C9-9769-32C39B80CD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314" t="6383" r="13951" b="1470"/>
          <a:stretch/>
        </p:blipFill>
        <p:spPr>
          <a:xfrm>
            <a:off x="2727864" y="971568"/>
            <a:ext cx="3688271" cy="56325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98438E9-1D67-2DA1-A393-98046F8F9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2620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685799" y="2211104"/>
            <a:ext cx="7772400" cy="1107996"/>
          </a:xfrm>
        </p:spPr>
        <p:txBody>
          <a:bodyPr/>
          <a:lstStyle/>
          <a:p>
            <a:pPr algn="ctr"/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Minesweeper Classic</a:t>
            </a:r>
            <a:b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		Hands-On DQN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81778" y="5910506"/>
            <a:ext cx="8780443" cy="276999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Stephen Lee </a:t>
            </a:r>
            <a:r>
              <a:rPr lang="ro-RO" dirty="0">
                <a:latin typeface="Times New Roman" pitchFamily="18" charset="0"/>
                <a:cs typeface="Times New Roman" pitchFamily="18" charset="0"/>
                <a:hlinkClick r:id="rId2"/>
              </a:rPr>
              <a:t>https://github.com/sdlee94/Minesweeper-AI-Reinforcement-Learning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0949" y="3319100"/>
            <a:ext cx="15621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098A012-3070-37C6-58D9-8EFBFB1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3B87C10C-6EB5-911B-1242-834EAD8C1D2E}"/>
              </a:ext>
            </a:extLst>
          </p:cNvPr>
          <p:cNvSpPr txBox="1">
            <a:spLocks/>
          </p:cNvSpPr>
          <p:nvPr/>
        </p:nvSpPr>
        <p:spPr>
          <a:xfrm>
            <a:off x="1371599" y="628311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o-RO" kern="0" dirty="0"/>
              <a:t>Ene Sebastian</a:t>
            </a:r>
            <a:endParaRPr lang="en-US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934352E-9B93-2CB3-B76B-972E27BD5D76}"/>
              </a:ext>
            </a:extLst>
          </p:cNvPr>
          <p:cNvSpPr txBox="1"/>
          <p:nvPr/>
        </p:nvSpPr>
        <p:spPr>
          <a:xfrm>
            <a:off x="181778" y="1132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practical implementation</a:t>
            </a:r>
            <a:endParaRPr lang="en-US" i="1" strike="sngStrike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8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DRL makes a combination of DL and RL, achieving rapid developments since proposed.</a:t>
            </a:r>
            <a:endParaRPr lang="ro-RO" dirty="0"/>
          </a:p>
          <a:p>
            <a:pPr marL="179388" indent="-7938" algn="just"/>
            <a:r>
              <a:rPr lang="en-US" dirty="0"/>
              <a:t>It has made great progress in video games, including Atari, </a:t>
            </a:r>
            <a:r>
              <a:rPr lang="en-US" dirty="0" err="1"/>
              <a:t>ViZDoom</a:t>
            </a:r>
            <a:r>
              <a:rPr lang="en-US" dirty="0"/>
              <a:t>, StarCraft, Dota2,</a:t>
            </a:r>
            <a:r>
              <a:rPr lang="ro-RO" dirty="0"/>
              <a:t> </a:t>
            </a:r>
            <a:r>
              <a:rPr lang="en-US" dirty="0"/>
              <a:t>Minecraft and so on.</a:t>
            </a:r>
            <a:endParaRPr lang="ro-RO" dirty="0"/>
          </a:p>
          <a:p>
            <a:pPr algn="just"/>
            <a:r>
              <a:rPr lang="en-US" dirty="0"/>
              <a:t>Different DRL methods and their successful applications are introduced.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6F9A5F2-A19B-84A5-358C-0282CA5B6D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3</a:t>
            </a:fld>
            <a:endParaRPr lang="ro-R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152" y="2542345"/>
            <a:ext cx="7487695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journey Start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o-RO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End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580" y="1324840"/>
            <a:ext cx="57397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i="1" dirty="0"/>
              <a:t>Start</a:t>
            </a:r>
            <a:endParaRPr lang="en-US" b="1" i="1" dirty="0"/>
          </a:p>
          <a:p>
            <a:r>
              <a:rPr lang="en-US" dirty="0"/>
              <a:t>Libraries </a:t>
            </a:r>
            <a:r>
              <a:rPr lang="ro-RO" dirty="0"/>
              <a:t>installation</a:t>
            </a:r>
            <a:r>
              <a:rPr lang="en-US" dirty="0"/>
              <a:t> (incompatibilities)</a:t>
            </a:r>
          </a:p>
          <a:p>
            <a:pPr marL="0" lvl="1"/>
            <a:r>
              <a:rPr lang="ro-RO" dirty="0"/>
              <a:t>Minesweeper installation</a:t>
            </a:r>
            <a:endParaRPr lang="en-US" dirty="0"/>
          </a:p>
          <a:p>
            <a:pPr marL="0" lvl="1"/>
            <a:r>
              <a:rPr lang="en-US" dirty="0"/>
              <a:t>              </a:t>
            </a:r>
            <a:r>
              <a:rPr lang="en-US" dirty="0">
                <a:solidFill>
                  <a:srgbClr val="FF0000"/>
                </a:solidFill>
              </a:rPr>
              <a:t>||| Debugging below |||</a:t>
            </a:r>
          </a:p>
          <a:p>
            <a:pPr marL="0" lvl="1"/>
            <a:r>
              <a:rPr lang="en-US" dirty="0"/>
              <a:t>	</a:t>
            </a:r>
            <a:r>
              <a:rPr lang="de-DE" dirty="0"/>
              <a:t>|		    |</a:t>
            </a:r>
            <a:endParaRPr lang="ro-RO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Minesweeper screen </a:t>
            </a:r>
            <a:r>
              <a:rPr lang="ro-RO" dirty="0"/>
              <a:t>detection</a:t>
            </a:r>
          </a:p>
          <a:p>
            <a:pPr lvl="1">
              <a:buFont typeface="Arial" pitchFamily="34" charset="0"/>
              <a:buChar char="•"/>
            </a:pPr>
            <a:r>
              <a:rPr lang="ro-RO" dirty="0"/>
              <a:t>Cell</a:t>
            </a:r>
            <a:r>
              <a:rPr lang="en-US" dirty="0"/>
              <a:t>s </a:t>
            </a:r>
            <a:r>
              <a:rPr lang="ro-RO" dirty="0"/>
              <a:t>(unsolved       /zero     </a:t>
            </a:r>
            <a:r>
              <a:rPr lang="en-US" dirty="0"/>
              <a:t>/one      </a:t>
            </a:r>
            <a:r>
              <a:rPr lang="ro-RO" dirty="0"/>
              <a:t> </a:t>
            </a:r>
            <a:r>
              <a:rPr lang="en-US" dirty="0"/>
              <a:t>/…/six     </a:t>
            </a:r>
            <a:r>
              <a:rPr lang="ro-RO" dirty="0"/>
              <a:t> )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 err="1"/>
              <a:t>Emojis</a:t>
            </a:r>
            <a:r>
              <a:rPr lang="en-US" dirty="0"/>
              <a:t> (</a:t>
            </a:r>
            <a:r>
              <a:rPr lang="ro-RO" dirty="0"/>
              <a:t>still alive      / </a:t>
            </a:r>
            <a:r>
              <a:rPr lang="en-US" dirty="0"/>
              <a:t>loose</a:t>
            </a:r>
            <a:r>
              <a:rPr lang="ro-RO" dirty="0"/>
              <a:t>      </a:t>
            </a:r>
            <a:r>
              <a:rPr lang="en-US" dirty="0"/>
              <a:t>/win</a:t>
            </a:r>
            <a:r>
              <a:rPr lang="ro-RO" dirty="0"/>
              <a:t>     </a:t>
            </a:r>
            <a:r>
              <a:rPr lang="en-US" dirty="0"/>
              <a:t>)</a:t>
            </a:r>
            <a:endParaRPr lang="ro-RO" dirty="0"/>
          </a:p>
          <a:p>
            <a:r>
              <a:rPr lang="en-US" dirty="0"/>
              <a:t>              |		    |</a:t>
            </a:r>
            <a:endParaRPr lang="ro-RO" dirty="0"/>
          </a:p>
          <a:p>
            <a:pPr lvl="1">
              <a:buFont typeface="Arial" pitchFamily="34" charset="0"/>
              <a:buChar char="•"/>
            </a:pPr>
            <a:r>
              <a:rPr lang="ro-RO" dirty="0"/>
              <a:t>Save of </a:t>
            </a:r>
            <a:r>
              <a:rPr lang="en-US" dirty="0"/>
              <a:t>training </a:t>
            </a:r>
            <a:r>
              <a:rPr lang="ro-RO" dirty="0"/>
              <a:t>data</a:t>
            </a:r>
            <a:r>
              <a:rPr lang="en-US" dirty="0"/>
              <a:t>+ long running time for train</a:t>
            </a:r>
          </a:p>
          <a:p>
            <a:r>
              <a:rPr lang="en-US" dirty="0"/>
              <a:t>	|		    |</a:t>
            </a:r>
          </a:p>
          <a:p>
            <a:pPr lvl="1">
              <a:buFont typeface="Arial" pitchFamily="34" charset="0"/>
              <a:buChar char="•"/>
            </a:pPr>
            <a:r>
              <a:rPr lang="ro-RO" dirty="0"/>
              <a:t>Detected </a:t>
            </a:r>
            <a:r>
              <a:rPr lang="en-US" dirty="0"/>
              <a:t>Minesweeper</a:t>
            </a:r>
            <a:r>
              <a:rPr lang="ro-RO" dirty="0"/>
              <a:t>, continuous play</a:t>
            </a:r>
            <a:r>
              <a:rPr lang="en-US" dirty="0"/>
              <a:t>!!</a:t>
            </a:r>
          </a:p>
          <a:p>
            <a:pPr lvl="1">
              <a:buFont typeface="Arial" pitchFamily="34" charset="0"/>
              <a:buChar char="•"/>
            </a:pPr>
            <a:r>
              <a:rPr lang="ro-RO" dirty="0"/>
              <a:t>Win emoji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Switched to Google </a:t>
            </a:r>
            <a:r>
              <a:rPr lang="en-US" dirty="0" err="1"/>
              <a:t>Colab</a:t>
            </a:r>
            <a:r>
              <a:rPr lang="en-US" dirty="0"/>
              <a:t> (</a:t>
            </a:r>
            <a:r>
              <a:rPr lang="ro-RO" dirty="0"/>
              <a:t>DQN_</a:t>
            </a:r>
            <a:r>
              <a:rPr lang="en-US" dirty="0"/>
              <a:t>train)</a:t>
            </a:r>
            <a:endParaRPr lang="ro-RO" dirty="0"/>
          </a:p>
          <a:p>
            <a:pPr lvl="1">
              <a:buFont typeface="Arial" pitchFamily="34" charset="0"/>
              <a:buChar char="•"/>
            </a:pPr>
            <a:r>
              <a:rPr lang="ro-RO" dirty="0"/>
              <a:t>Variation of parameters</a:t>
            </a:r>
            <a:endParaRPr lang="en-US" dirty="0"/>
          </a:p>
          <a:p>
            <a:r>
              <a:rPr lang="en-US" dirty="0"/>
              <a:t>	|                                |</a:t>
            </a:r>
          </a:p>
          <a:p>
            <a:r>
              <a:rPr lang="en-US" dirty="0">
                <a:solidFill>
                  <a:srgbClr val="00B050"/>
                </a:solidFill>
              </a:rPr>
              <a:t>              ||| grateful (help TA) |||</a:t>
            </a:r>
            <a:r>
              <a:rPr lang="en-US" dirty="0"/>
              <a:t> </a:t>
            </a:r>
            <a:endParaRPr lang="ro-RO" dirty="0"/>
          </a:p>
          <a:p>
            <a:r>
              <a:rPr lang="ro-RO" b="1" i="1" dirty="0"/>
              <a:t>End</a:t>
            </a:r>
            <a:endParaRPr lang="en-US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8145" y="3276887"/>
            <a:ext cx="2667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2934" y="3308446"/>
            <a:ext cx="2381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C:\Users\Sebastian\PycharmProjects\pythonProject_RL_Minesweeper\Minesweeper\DQN\pics\g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4016" y="3266790"/>
            <a:ext cx="269626" cy="269626"/>
          </a:xfrm>
          <a:prstGeom prst="rect">
            <a:avLst/>
          </a:prstGeom>
          <a:noFill/>
        </p:spPr>
      </p:pic>
      <p:pic>
        <p:nvPicPr>
          <p:cNvPr id="9" name="Picture 5" descr="C:\Users\Sebastian\PycharmProjects\pythonProject_RL_Minesweeper\Minesweeper\DQN\pics\g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6436" y="4653079"/>
            <a:ext cx="269626" cy="269626"/>
          </a:xfrm>
          <a:prstGeom prst="rect">
            <a:avLst/>
          </a:prstGeom>
          <a:noFill/>
        </p:spPr>
      </p:pic>
      <p:pic>
        <p:nvPicPr>
          <p:cNvPr id="1030" name="Picture 6" descr="C:\Users\Sebastian\PycharmProjects\pythonProject_RL_Minesweeper\Minesweeper\DQN\pics\unsolv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0134" y="2979336"/>
            <a:ext cx="258763" cy="258763"/>
          </a:xfrm>
          <a:prstGeom prst="rect">
            <a:avLst/>
          </a:prstGeom>
          <a:noFill/>
        </p:spPr>
      </p:pic>
      <p:pic>
        <p:nvPicPr>
          <p:cNvPr id="1031" name="Picture 7" descr="C:\Users\Sebastian\PycharmProjects\pythonProject_RL_Minesweeper\Minesweeper\DQN\pics\zer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49448" y="3012387"/>
            <a:ext cx="258763" cy="258763"/>
          </a:xfrm>
          <a:prstGeom prst="rect">
            <a:avLst/>
          </a:prstGeom>
          <a:noFill/>
        </p:spPr>
      </p:pic>
      <p:pic>
        <p:nvPicPr>
          <p:cNvPr id="1032" name="Picture 8" descr="C:\Users\Sebastian\PycharmProjects\pythonProject_RL_Minesweeper\Minesweeper\DQN\pics\tes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72156" y="2977309"/>
            <a:ext cx="276952" cy="276952"/>
          </a:xfrm>
          <a:prstGeom prst="rect">
            <a:avLst/>
          </a:prstGeom>
          <a:noFill/>
        </p:spPr>
      </p:pic>
      <p:pic>
        <p:nvPicPr>
          <p:cNvPr id="1033" name="Picture 9" descr="C:\Users\Sebastian\PycharmProjects\pythonProject_RL_Minesweeper\Minesweeper\DQN\pics\six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44349" y="3001369"/>
            <a:ext cx="258763" cy="258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7989938-DE8C-C4CD-923B-ECF3160735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30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Our contributions (vs Github project)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5801" y="1199707"/>
            <a:ext cx="8412399" cy="526297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made it run on PC on a different Minesweeper version</a:t>
            </a:r>
          </a:p>
          <a:p>
            <a:pPr>
              <a:buFont typeface="Arial" pitchFamily="34" charset="0"/>
              <a:buChar char="•"/>
            </a:pPr>
            <a:r>
              <a:rPr lang="ro-RO" u="sng" dirty="0">
                <a:solidFill>
                  <a:schemeClr val="tx1"/>
                </a:solidFill>
              </a:rPr>
              <a:t>number of discovered cells per epoch</a:t>
            </a:r>
          </a:p>
          <a:p>
            <a:pPr>
              <a:buFont typeface="Arial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verbose (for console)</a:t>
            </a:r>
          </a:p>
          <a:p>
            <a:pPr>
              <a:buFont typeface="Arial" pitchFamily="34" charset="0"/>
              <a:buChar char="•"/>
            </a:pPr>
            <a:r>
              <a:rPr lang="ro-RO" u="sng" dirty="0">
                <a:solidFill>
                  <a:schemeClr val="tx1"/>
                </a:solidFill>
              </a:rPr>
              <a:t>Automatic save of graphs with metrics</a:t>
            </a:r>
          </a:p>
          <a:p>
            <a:pPr>
              <a:buFont typeface="Arial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Automatic save of data (for graphs)</a:t>
            </a:r>
          </a:p>
          <a:p>
            <a:pPr>
              <a:buFont typeface="Arial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Heuristic tuning of parameters</a:t>
            </a: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Number of clicks before loosing/ (winning)</a:t>
            </a: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2291" y="2961883"/>
            <a:ext cx="6559418" cy="2366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3CF44FD-8380-799C-7ADE-413BF825C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31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WIN Rate results 64 / 128 DQN neurons 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7" name="Picture 1" descr="C:\Users\Sebastian\Desktop\courses_Unibuc\Semestrul V\Intro RL\pt_prezentare\the_plots\Win_rate_conv64x4_dense512x2_y0.1_minlr0.001_25000episod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50434"/>
            <a:ext cx="4729588" cy="3547832"/>
          </a:xfrm>
          <a:prstGeom prst="rect">
            <a:avLst/>
          </a:prstGeom>
          <a:noFill/>
        </p:spPr>
      </p:pic>
      <p:pic>
        <p:nvPicPr>
          <p:cNvPr id="4098" name="Picture 2" descr="C:\Users\Sebastian\Desktop\courses_Unibuc\Semestrul V\Intro RL\pt_prezentare\the_plots\Win_rate_conv128x4_dense512x2_y0.1_minlr0.001_35000episod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8399" y="2665681"/>
            <a:ext cx="4612097" cy="345969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EEEF0E2-FB0C-4E5F-FC38-7E2707950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32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Discovered Tiles (128 neurons)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 descr="C:\Users\Sebastian\Desktop\courses_Unibuc\Semestrul V\Intro RL\pt_prezentare\the_plots\Discovtiles_+conv128x4_dense512x2_y0.1_minlr0.01_25000episod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6706"/>
            <a:ext cx="4685530" cy="3514783"/>
          </a:xfrm>
          <a:prstGeom prst="rect">
            <a:avLst/>
          </a:prstGeom>
          <a:noFill/>
        </p:spPr>
      </p:pic>
      <p:pic>
        <p:nvPicPr>
          <p:cNvPr id="16387" name="Picture 3" descr="C:\Users\Sebastian\Desktop\courses_Unibuc\Semestrul V\Intro RL\pt_prezentare\the_plots\Discovtiles_+conv128x4_dense512x2_y0.1_minlr0.001_35000episod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1663" y="3263097"/>
            <a:ext cx="4792337" cy="359490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EEA831-EAE5-C9FE-7528-41B269C07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33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conclusions hands-on project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5801" y="1199707"/>
            <a:ext cx="8412399" cy="193899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Hands-on project </a:t>
            </a:r>
          </a:p>
          <a:p>
            <a:pPr>
              <a:buFont typeface="Arial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Coding and debugging</a:t>
            </a:r>
          </a:p>
          <a:p>
            <a:pPr>
              <a:buFont typeface="Arial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PC played game after game!</a:t>
            </a:r>
          </a:p>
          <a:p>
            <a:pPr>
              <a:buFont typeface="Arial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Some winnings!</a:t>
            </a:r>
          </a:p>
          <a:p>
            <a:r>
              <a:rPr lang="ro-RO" dirty="0">
                <a:solidFill>
                  <a:schemeClr val="tx1"/>
                </a:solidFill>
              </a:rPr>
              <a:t>(train time for a </a:t>
            </a:r>
            <a:r>
              <a:rPr lang="ro-RO" u="sng" dirty="0">
                <a:solidFill>
                  <a:schemeClr val="tx1"/>
                </a:solidFill>
              </a:rPr>
              <a:t>good agent</a:t>
            </a:r>
            <a:r>
              <a:rPr lang="ro-RO" dirty="0">
                <a:solidFill>
                  <a:schemeClr val="tx1"/>
                </a:solidFill>
              </a:rPr>
              <a:t> in Minesweeper is ...)</a:t>
            </a:r>
          </a:p>
          <a:p>
            <a:pPr>
              <a:buFont typeface="Arial" pitchFamily="34" charset="0"/>
              <a:buChar char="•"/>
            </a:pPr>
            <a:endParaRPr lang="ro-RO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3C212C-F21D-43AA-DA70-0C930CFAB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34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thumbs.dreamstime.com/z/three-dimensional-illustration-sesaw-questions-answers-words-29981549.jpg"/>
          <p:cNvPicPr>
            <a:picLocks noChangeAspect="1" noChangeArrowheads="1"/>
          </p:cNvPicPr>
          <p:nvPr/>
        </p:nvPicPr>
        <p:blipFill rotWithShape="1">
          <a:blip r:embed="rId2" cstate="print"/>
          <a:srcRect l="8609" r="5639" b="31021"/>
          <a:stretch/>
        </p:blipFill>
        <p:spPr bwMode="auto">
          <a:xfrm>
            <a:off x="1282045" y="4007963"/>
            <a:ext cx="6843860" cy="2850037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Questions/ live demo?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Live demo word block on white vector illustr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9434" y="4067981"/>
            <a:ext cx="2345254" cy="1319206"/>
          </a:xfrm>
          <a:prstGeom prst="rect">
            <a:avLst/>
          </a:prstGeom>
          <a:noFill/>
        </p:spPr>
      </p:pic>
      <p:pic>
        <p:nvPicPr>
          <p:cNvPr id="8" name="Picture 7" descr="movie_RL_Minesweeper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1807" y="1592511"/>
            <a:ext cx="1562100" cy="2152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34639" y="1223179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latin typeface="Times New Roman" pitchFamily="18" charset="0"/>
                <a:cs typeface="Times New Roman" pitchFamily="18" charset="0"/>
              </a:rPr>
              <a:t>Our result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E3F4954-AD7A-2A99-9DAA-BF70E9EC33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35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26" y="159664"/>
            <a:ext cx="8573349" cy="253916"/>
          </a:xfrm>
        </p:spPr>
        <p:txBody>
          <a:bodyPr/>
          <a:lstStyle/>
          <a:p>
            <a:pPr marL="228600" indent="0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GENERAL REVIEW OF RECENT DRL METHODS FROM 2017 TO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752600"/>
            <a:ext cx="8564170" cy="4039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2834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Value-based DRL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F9ABE57-10C5-03DF-3CF3-B17144C93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2394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7517" y="214581"/>
            <a:ext cx="8191500" cy="253916"/>
          </a:xfrm>
        </p:spPr>
        <p:txBody>
          <a:bodyPr/>
          <a:lstStyle/>
          <a:p>
            <a:pPr marL="228600" indent="0"/>
            <a:r>
              <a:rPr lang="en-US" sz="16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GENERAL REVIEW OF RECENT DRL METHODS FROM 2017 TO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517" y="1600200"/>
            <a:ext cx="8392696" cy="302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t="5062"/>
          <a:stretch/>
        </p:blipFill>
        <p:spPr>
          <a:xfrm>
            <a:off x="509019" y="5324065"/>
            <a:ext cx="8125959" cy="8049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" y="4792153"/>
            <a:ext cx="3343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C. Model-based  DRL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12192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1115824"/>
            <a:ext cx="637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Policy gradient DRL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5BC683-1F9D-7D8A-B67C-2814B7C8DD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42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73349" cy="2539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DRL IN VIDEO GAMES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231" y="1219200"/>
            <a:ext cx="7611537" cy="36962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178766"/>
            <a:ext cx="3036088" cy="1120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lphaUcPeriod"/>
            </a:pPr>
            <a:r>
              <a:rPr lang="en-US" b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Game research platforms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General Platforms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Specific Platforms</a:t>
            </a:r>
            <a:endParaRPr lang="en-US" sz="1600" dirty="0">
              <a:effectLst/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C92D328-2C29-369B-98EE-1F201E9582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ro-RO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25" y="228600"/>
            <a:ext cx="8573349" cy="2539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DRL IN VIDEO GAMES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325" y="1199705"/>
            <a:ext cx="8492875" cy="1107996"/>
          </a:xfrm>
        </p:spPr>
        <p:txBody>
          <a:bodyPr/>
          <a:lstStyle/>
          <a:p>
            <a:r>
              <a:rPr lang="en-US" b="1" dirty="0"/>
              <a:t>B. Atari games</a:t>
            </a:r>
          </a:p>
          <a:p>
            <a:endParaRPr lang="en-US" dirty="0"/>
          </a:p>
          <a:p>
            <a:r>
              <a:rPr lang="en-US" dirty="0"/>
              <a:t>	ALE is an evaluation platform that aims at building agents with general intelligence across hundreds of Atari 2600 games.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277" y="2502635"/>
            <a:ext cx="4544059" cy="2943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4196" y="5193700"/>
            <a:ext cx="300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Montezuma’s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Revenge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Montezuma's Revenge pe Ste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56" y="2831453"/>
            <a:ext cx="38971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CCE998-1008-AEC4-781F-06F5C783F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6506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73349" cy="2539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DRL IN VIDEO GAMES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354568" cy="4378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First-person perspective games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VizDoom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TORCS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dirty="0"/>
              <a:t>Minecraft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dirty="0"/>
              <a:t>DeepMind lab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D. Real-time strategy (RTS) games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- StarCraft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MOBA and Dota2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E60FB1-4C4D-779E-96E1-0B8BC50289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9137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73349" cy="2539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CHALLENGES IN GAMES WITH DRL</a:t>
            </a:r>
          </a:p>
        </p:txBody>
      </p:sp>
      <p:sp>
        <p:nvSpPr>
          <p:cNvPr id="3" name="Rectangle 2"/>
          <p:cNvSpPr/>
          <p:nvPr/>
        </p:nvSpPr>
        <p:spPr>
          <a:xfrm>
            <a:off x="332232" y="1219200"/>
            <a:ext cx="8354568" cy="546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a. Exploration-exploitation </a:t>
            </a:r>
          </a:p>
          <a:p>
            <a:endParaRPr lang="en-US" dirty="0"/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en-US" dirty="0"/>
              <a:t>Sample efficiency</a:t>
            </a:r>
          </a:p>
          <a:p>
            <a:endParaRPr lang="en-US" dirty="0"/>
          </a:p>
          <a:p>
            <a:r>
              <a:rPr lang="en-US" dirty="0"/>
              <a:t>c. Generalization and Transfer</a:t>
            </a:r>
          </a:p>
          <a:p>
            <a:endParaRPr lang="en-US" dirty="0"/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en-US" dirty="0"/>
              <a:t>Multi-agent learning</a:t>
            </a:r>
          </a:p>
          <a:p>
            <a:endParaRPr lang="en-US" dirty="0"/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 </a:t>
            </a:r>
            <a:r>
              <a:rPr lang="en-US" dirty="0"/>
              <a:t>Imperfect information</a:t>
            </a:r>
          </a:p>
          <a:p>
            <a:endParaRPr lang="en-US" dirty="0"/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f. </a:t>
            </a:r>
            <a:r>
              <a:rPr lang="en-US" dirty="0"/>
              <a:t>Delayed spare rewards</a:t>
            </a: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6125BA8-6211-8DA8-8DED-2C2F51F8D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383E0-14D8-409A-8AD3-2B3817141EC0}" type="slidenum">
              <a:rPr lang="ro-RO" smtClean="0"/>
              <a:pPr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71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RL</Template>
  <TotalTime>652</TotalTime>
  <Words>1352</Words>
  <Application>Microsoft Office PowerPoint</Application>
  <PresentationFormat>On-screen Show (4:3)</PresentationFormat>
  <Paragraphs>274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Times New Roman</vt:lpstr>
      <vt:lpstr>Verdana</vt:lpstr>
      <vt:lpstr>Wingdings</vt:lpstr>
      <vt:lpstr>Theme1</vt:lpstr>
      <vt:lpstr>PowerPoint Presentation</vt:lpstr>
      <vt:lpstr>Deep Reinforcement Learning in Video Games </vt:lpstr>
      <vt:lpstr>Introduction</vt:lpstr>
      <vt:lpstr>A GENERAL REVIEW OF RECENT DRL METHODS FROM 2017 TO 2018</vt:lpstr>
      <vt:lpstr>A GENERAL REVIEW OF RECENT DRL METHODS FROM 2017 TO 2018</vt:lpstr>
      <vt:lpstr>DRL IN VIDEO GAMES</vt:lpstr>
      <vt:lpstr>DRL IN VIDEO GAMES</vt:lpstr>
      <vt:lpstr>DRL IN VIDEO GAMES</vt:lpstr>
      <vt:lpstr>CHALLENGES IN GAMES WITH DRL</vt:lpstr>
      <vt:lpstr>Conclusions paper 1</vt:lpstr>
      <vt:lpstr>Reinforcement Learning For Constraint Satisfaction Game Agents  15-Puzzle, 2048, and Sudoku</vt:lpstr>
      <vt:lpstr>15-puzzle, 2048, Sudoku</vt:lpstr>
      <vt:lpstr>RL methods</vt:lpstr>
      <vt:lpstr>Experiments and Results – 15 Puzzle </vt:lpstr>
      <vt:lpstr>Experiments and Results - 2048</vt:lpstr>
      <vt:lpstr>Experiments and Results - Sudoku</vt:lpstr>
      <vt:lpstr>Conclusions paper 2</vt:lpstr>
      <vt:lpstr>Multi – Armed bandits for Minesweeper  Profiting from Exploration – exploitation strategy</vt:lpstr>
      <vt:lpstr>Minesweeper</vt:lpstr>
      <vt:lpstr>Approach and model choice</vt:lpstr>
      <vt:lpstr>MDP and Exploration – exploitation strategy</vt:lpstr>
      <vt:lpstr>Multi-armed bandits; Experimental evaluation</vt:lpstr>
      <vt:lpstr>Conclusions paper 3</vt:lpstr>
      <vt:lpstr>Training a Minesweeper Solver</vt:lpstr>
      <vt:lpstr>History of solvers</vt:lpstr>
      <vt:lpstr>Approach to solve</vt:lpstr>
      <vt:lpstr>PowerPoint Presentation</vt:lpstr>
      <vt:lpstr>Results and analysis</vt:lpstr>
      <vt:lpstr>Minesweeper Classic                                               Hands-On DQN</vt:lpstr>
      <vt:lpstr>The journey Start  End</vt:lpstr>
      <vt:lpstr>Our contributions (vs Github project)</vt:lpstr>
      <vt:lpstr>WIN Rate results 64 / 128 DQN neurons </vt:lpstr>
      <vt:lpstr>Discovered Tiles (128 neurons)</vt:lpstr>
      <vt:lpstr>The conclusions hands-on project</vt:lpstr>
      <vt:lpstr>Questions/ live demo?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– Armed bandits for Minesweeper  Profiting from</dc:title>
  <dc:creator>Alexandra</dc:creator>
  <cp:lastModifiedBy>ANDREEA STEFANIA ZAVOIU</cp:lastModifiedBy>
  <cp:revision>71</cp:revision>
  <dcterms:created xsi:type="dcterms:W3CDTF">2023-02-05T12:07:35Z</dcterms:created>
  <dcterms:modified xsi:type="dcterms:W3CDTF">2023-02-06T13:26:52Z</dcterms:modified>
</cp:coreProperties>
</file>